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6" d="100"/>
          <a:sy n="56" d="100"/>
        </p:scale>
        <p:origin x="141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그룹 68">
            <a:extLst>
              <a:ext uri="{FF2B5EF4-FFF2-40B4-BE49-F238E27FC236}">
                <a16:creationId xmlns:a16="http://schemas.microsoft.com/office/drawing/2014/main" id="{5D100ECF-1DBE-4848-8A42-0ED202429044}"/>
              </a:ext>
            </a:extLst>
          </p:cNvPr>
          <p:cNvGrpSpPr/>
          <p:nvPr/>
        </p:nvGrpSpPr>
        <p:grpSpPr>
          <a:xfrm>
            <a:off x="0" y="-8"/>
            <a:ext cx="10943992" cy="7992007"/>
            <a:chOff x="0" y="-8"/>
            <a:chExt cx="10943992" cy="7992007"/>
          </a:xfrm>
        </p:grpSpPr>
        <p:sp>
          <p:nvSpPr>
            <p:cNvPr id="41" name="object 41"/>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42" name="object 42"/>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43" name="object 43"/>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44" name="object 44"/>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45" name="object 45"/>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46" name="object 46"/>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47" name="object 47"/>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48" name="object 48"/>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49" name="object 49"/>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50" name="object 50"/>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51" name="object 51"/>
            <p:cNvSpPr/>
            <p:nvPr/>
          </p:nvSpPr>
          <p:spPr>
            <a:xfrm>
              <a:off x="6012000" y="53374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2" name="object 52"/>
            <p:cNvSpPr/>
            <p:nvPr/>
          </p:nvSpPr>
          <p:spPr>
            <a:xfrm>
              <a:off x="6012000" y="62264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3" name="object 53"/>
            <p:cNvSpPr/>
            <p:nvPr/>
          </p:nvSpPr>
          <p:spPr>
            <a:xfrm>
              <a:off x="6012000" y="56277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4" name="object 54"/>
            <p:cNvSpPr/>
            <p:nvPr/>
          </p:nvSpPr>
          <p:spPr>
            <a:xfrm>
              <a:off x="6012000" y="6516749"/>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5" name="object 55"/>
            <p:cNvSpPr/>
            <p:nvPr/>
          </p:nvSpPr>
          <p:spPr>
            <a:xfrm>
              <a:off x="6012000" y="7113649"/>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6" name="object 56"/>
            <p:cNvSpPr/>
            <p:nvPr/>
          </p:nvSpPr>
          <p:spPr>
            <a:xfrm>
              <a:off x="6012000" y="59180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7" name="object 57"/>
            <p:cNvSpPr/>
            <p:nvPr/>
          </p:nvSpPr>
          <p:spPr>
            <a:xfrm>
              <a:off x="6012000" y="68070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8" name="object 58"/>
            <p:cNvSpPr/>
            <p:nvPr/>
          </p:nvSpPr>
          <p:spPr>
            <a:xfrm>
              <a:off x="6012000" y="74039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9" name="object 59"/>
            <p:cNvSpPr/>
            <p:nvPr/>
          </p:nvSpPr>
          <p:spPr>
            <a:xfrm>
              <a:off x="483699" y="2717576"/>
              <a:ext cx="4422167" cy="3375469"/>
            </a:xfrm>
            <a:prstGeom prst="rect">
              <a:avLst/>
            </a:prstGeom>
            <a:blipFill>
              <a:blip r:embed="rId2" cstate="print"/>
              <a:stretch>
                <a:fillRect/>
              </a:stretch>
            </a:blipFill>
          </p:spPr>
          <p:txBody>
            <a:bodyPr wrap="square" lIns="0" tIns="0" rIns="0" bIns="0" rtlCol="0">
              <a:noAutofit/>
            </a:bodyPr>
            <a:lstStyle/>
            <a:p>
              <a:endParaRPr/>
            </a:p>
          </p:txBody>
        </p:sp>
        <p:sp>
          <p:nvSpPr>
            <p:cNvPr id="33" name="object 33"/>
            <p:cNvSpPr/>
            <p:nvPr/>
          </p:nvSpPr>
          <p:spPr>
            <a:xfrm>
              <a:off x="6021550"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34" name="object 34"/>
            <p:cNvSpPr/>
            <p:nvPr/>
          </p:nvSpPr>
          <p:spPr>
            <a:xfrm>
              <a:off x="63847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35" name="object 35"/>
            <p:cNvSpPr/>
            <p:nvPr/>
          </p:nvSpPr>
          <p:spPr>
            <a:xfrm>
              <a:off x="6688795"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36" name="object 36"/>
            <p:cNvSpPr/>
            <p:nvPr/>
          </p:nvSpPr>
          <p:spPr>
            <a:xfrm>
              <a:off x="66944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37" name="object 37"/>
            <p:cNvSpPr/>
            <p:nvPr/>
          </p:nvSpPr>
          <p:spPr>
            <a:xfrm>
              <a:off x="60410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38" name="object 38"/>
            <p:cNvSpPr/>
            <p:nvPr/>
          </p:nvSpPr>
          <p:spPr>
            <a:xfrm>
              <a:off x="60508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9" name="object 39"/>
            <p:cNvSpPr/>
            <p:nvPr/>
          </p:nvSpPr>
          <p:spPr>
            <a:xfrm>
              <a:off x="5473804" y="-8"/>
              <a:ext cx="1376502" cy="1332001"/>
            </a:xfrm>
            <a:custGeom>
              <a:avLst/>
              <a:gdLst/>
              <a:ahLst/>
              <a:cxnLst/>
              <a:rect l="l" t="t" r="r" b="b"/>
              <a:pathLst>
                <a:path w="1376502" h="1332001">
                  <a:moveTo>
                    <a:pt x="260515" y="216001"/>
                  </a:moveTo>
                  <a:lnTo>
                    <a:pt x="1376502" y="216001"/>
                  </a:lnTo>
                  <a:lnTo>
                    <a:pt x="1376502" y="8"/>
                  </a:lnTo>
                  <a:lnTo>
                    <a:pt x="0" y="8"/>
                  </a:lnTo>
                  <a:lnTo>
                    <a:pt x="25" y="1332001"/>
                  </a:lnTo>
                  <a:lnTo>
                    <a:pt x="260515" y="1332001"/>
                  </a:lnTo>
                  <a:lnTo>
                    <a:pt x="260515" y="216001"/>
                  </a:lnTo>
                  <a:close/>
                </a:path>
              </a:pathLst>
            </a:custGeom>
            <a:solidFill>
              <a:srgbClr val="43C7F4"/>
            </a:solidFill>
          </p:spPr>
          <p:txBody>
            <a:bodyPr wrap="square" lIns="0" tIns="0" rIns="0" bIns="0" rtlCol="0">
              <a:noAutofit/>
            </a:bodyPr>
            <a:lstStyle/>
            <a:p>
              <a:endParaRPr/>
            </a:p>
          </p:txBody>
        </p:sp>
        <p:sp>
          <p:nvSpPr>
            <p:cNvPr id="40" name="object 40"/>
            <p:cNvSpPr/>
            <p:nvPr/>
          </p:nvSpPr>
          <p:spPr>
            <a:xfrm>
              <a:off x="4095494" y="-8"/>
              <a:ext cx="1376514" cy="1332001"/>
            </a:xfrm>
            <a:custGeom>
              <a:avLst/>
              <a:gdLst/>
              <a:ahLst/>
              <a:cxnLst/>
              <a:rect l="l" t="t" r="r" b="b"/>
              <a:pathLst>
                <a:path w="1376514" h="1332001">
                  <a:moveTo>
                    <a:pt x="1376514" y="8"/>
                  </a:moveTo>
                  <a:lnTo>
                    <a:pt x="0" y="8"/>
                  </a:lnTo>
                  <a:lnTo>
                    <a:pt x="0" y="216001"/>
                  </a:lnTo>
                  <a:lnTo>
                    <a:pt x="1115999" y="216001"/>
                  </a:lnTo>
                  <a:lnTo>
                    <a:pt x="1115999" y="1332001"/>
                  </a:lnTo>
                  <a:lnTo>
                    <a:pt x="1376489" y="1332001"/>
                  </a:lnTo>
                  <a:lnTo>
                    <a:pt x="1376514" y="8"/>
                  </a:lnTo>
                  <a:close/>
                </a:path>
              </a:pathLst>
            </a:custGeom>
            <a:solidFill>
              <a:srgbClr val="AAE0F9"/>
            </a:solidFill>
          </p:spPr>
          <p:txBody>
            <a:bodyPr wrap="square" lIns="0" tIns="0" rIns="0" bIns="0" rtlCol="0">
              <a:noAutofit/>
            </a:bodyPr>
            <a:lstStyle/>
            <a:p>
              <a:endParaRPr/>
            </a:p>
          </p:txBody>
        </p:sp>
        <p:sp>
          <p:nvSpPr>
            <p:cNvPr id="31" name="object 31"/>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30" name="object 30"/>
            <p:cNvSpPr txBox="1"/>
            <p:nvPr/>
          </p:nvSpPr>
          <p:spPr>
            <a:xfrm>
              <a:off x="1168100" y="263579"/>
              <a:ext cx="1283970" cy="152400"/>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Dios da el poder</a:t>
              </a:r>
              <a:endParaRPr lang="es-ES" sz="1000" dirty="0">
                <a:latin typeface="Malgun Gothic"/>
                <a:cs typeface="Malgun Gothic"/>
              </a:endParaRPr>
            </a:p>
          </p:txBody>
        </p:sp>
        <p:sp>
          <p:nvSpPr>
            <p:cNvPr id="29" name="object 29"/>
            <p:cNvSpPr txBox="1"/>
            <p:nvPr/>
          </p:nvSpPr>
          <p:spPr>
            <a:xfrm>
              <a:off x="1142700" y="560717"/>
              <a:ext cx="4025148" cy="690369"/>
            </a:xfrm>
            <a:prstGeom prst="rect">
              <a:avLst/>
            </a:prstGeom>
          </p:spPr>
          <p:txBody>
            <a:bodyPr wrap="square" lIns="0" tIns="15843" rIns="0" bIns="0" rtlCol="0">
              <a:noAutofit/>
            </a:bodyPr>
            <a:lstStyle/>
            <a:p>
              <a:pPr marL="12700" marR="17145" algn="just">
                <a:lnSpc>
                  <a:spcPts val="2495"/>
                </a:lnSpc>
              </a:pPr>
              <a:r>
                <a:rPr lang="es-ES" sz="2200" dirty="0">
                  <a:latin typeface="Times New Roman" panose="02020603050405020304" pitchFamily="18" charset="0"/>
                  <a:cs typeface="Times New Roman" panose="02020603050405020304" pitchFamily="18" charset="0"/>
                </a:rPr>
                <a:t>El poder de Dios en el Mar Rojo</a:t>
              </a:r>
            </a:p>
            <a:p>
              <a:pPr marL="25400" marR="17145" algn="just">
                <a:lnSpc>
                  <a:spcPct val="143312"/>
                </a:lnSpc>
                <a:spcBef>
                  <a:spcPts val="125"/>
                </a:spcBef>
              </a:pPr>
              <a:r>
                <a:rPr lang="es-ES" sz="900" dirty="0">
                  <a:latin typeface="Malgun Gothic"/>
                  <a:cs typeface="Malgun Gothic"/>
                </a:rPr>
                <a:t>Éx</a:t>
              </a:r>
              <a:r>
                <a:rPr sz="900" dirty="0">
                  <a:latin typeface="Malgun Gothic"/>
                  <a:cs typeface="Malgun Gothic"/>
                </a:rPr>
                <a:t> 13:20~14:31</a:t>
              </a:r>
              <a:endParaRPr lang="es-ES" sz="900" dirty="0">
                <a:latin typeface="Malgun Gothic"/>
                <a:cs typeface="Malgun Gothic"/>
              </a:endParaRPr>
            </a:p>
          </p:txBody>
        </p:sp>
        <p:sp>
          <p:nvSpPr>
            <p:cNvPr id="27" name="object 27"/>
            <p:cNvSpPr txBox="1"/>
            <p:nvPr/>
          </p:nvSpPr>
          <p:spPr>
            <a:xfrm>
              <a:off x="6008286" y="1237389"/>
              <a:ext cx="4509914" cy="1216401"/>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El pueblo de Israel, que fue esclavo en Egipto durante 400 años, finalmente salió de Egipto con la ayuda de Dios y pudo ir hacia la tierra de Canaán. Sin embargo, Dios no guió a los israelitas por un camino corto, sino los llevó al Mar Rojo. Mientras tanto, el faraón endureció nuevamente su corazón y condujo sus carros para perseguir a los israelitas. Finalmente, los israelitas se enfrentaron a los carros egipcios por detrás y el Mar Rojo por delante. Cuando se encontraban acorralados, los israelitas se arrepintieron de haber dejado Egipto y culparon a Moisés y a Dios por llevarlos a esta situación.</a:t>
              </a:r>
            </a:p>
          </p:txBody>
        </p:sp>
        <p:sp>
          <p:nvSpPr>
            <p:cNvPr id="25" name="object 25"/>
            <p:cNvSpPr txBox="1"/>
            <p:nvPr/>
          </p:nvSpPr>
          <p:spPr>
            <a:xfrm>
              <a:off x="1286199" y="1666871"/>
              <a:ext cx="3611612" cy="134798"/>
            </a:xfrm>
            <a:prstGeom prst="rect">
              <a:avLst/>
            </a:prstGeom>
          </p:spPr>
          <p:txBody>
            <a:bodyPr wrap="square" lIns="0" tIns="6635" rIns="0" bIns="0" rtlCol="0">
              <a:noAutofit/>
            </a:bodyPr>
            <a:lstStyle/>
            <a:p>
              <a:pPr marL="12700" algn="just">
                <a:lnSpc>
                  <a:spcPts val="1045"/>
                </a:lnSpc>
              </a:pPr>
              <a:r>
                <a:rPr sz="900" dirty="0">
                  <a:latin typeface="Malgun Gothic"/>
                  <a:cs typeface="Malgun Gothic"/>
                </a:rPr>
                <a:t>1. </a:t>
              </a:r>
              <a:r>
                <a:rPr lang="es-ES" sz="900" dirty="0">
                  <a:latin typeface="Malgun Gothic"/>
                  <a:cs typeface="Malgun Gothic"/>
                </a:rPr>
                <a:t>Saber que aunque obedezco a Dios, puedo enfrentar situaciones aún más difíciles.</a:t>
              </a:r>
            </a:p>
          </p:txBody>
        </p:sp>
        <p:sp>
          <p:nvSpPr>
            <p:cNvPr id="22" name="object 22"/>
            <p:cNvSpPr txBox="1"/>
            <p:nvPr/>
          </p:nvSpPr>
          <p:spPr>
            <a:xfrm>
              <a:off x="1286200" y="1981213"/>
              <a:ext cx="3611611" cy="266687"/>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2. Saber que Cristo es quien libra de todas las aflicciones a los que en él confían.</a:t>
              </a:r>
            </a:p>
          </p:txBody>
        </p:sp>
        <p:sp>
          <p:nvSpPr>
            <p:cNvPr id="21" name="object 21"/>
            <p:cNvSpPr txBox="1"/>
            <p:nvPr/>
          </p:nvSpPr>
          <p:spPr>
            <a:xfrm>
              <a:off x="6008286" y="2591692"/>
              <a:ext cx="4509914" cy="570608"/>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Moisés creyó en la ayuda de Dios y pidió ayuda incluso en esta situación desesperada. Entonces Dios puso una columna de nube entre los israelitas y el ejército egipcio para que el ejército egipcio no pudiera acercarse a los israelitas. Y le dijo a Moisés que extienda su mano sobre el mar.</a:t>
              </a:r>
            </a:p>
          </p:txBody>
        </p:sp>
        <p:sp>
          <p:nvSpPr>
            <p:cNvPr id="20" name="object 20"/>
            <p:cNvSpPr txBox="1"/>
            <p:nvPr/>
          </p:nvSpPr>
          <p:spPr>
            <a:xfrm>
              <a:off x="6008286" y="3333080"/>
              <a:ext cx="4515235" cy="1282928"/>
            </a:xfrm>
            <a:prstGeom prst="rect">
              <a:avLst/>
            </a:prstGeom>
          </p:spPr>
          <p:txBody>
            <a:bodyPr wrap="square" lIns="0" tIns="6604" rIns="0" bIns="0" rtlCol="0">
              <a:noAutofit/>
            </a:bodyPr>
            <a:lstStyle/>
            <a:p>
              <a:pPr marR="16785" indent="120650" algn="just">
                <a:lnSpc>
                  <a:spcPts val="1200"/>
                </a:lnSpc>
              </a:pPr>
              <a:r>
                <a:rPr lang="es-ES" sz="900" dirty="0">
                  <a:latin typeface="Malgun Gothic"/>
                  <a:cs typeface="Malgun Gothic"/>
                </a:rPr>
                <a:t>Cuando Moisés obedeció la palabra, un recio viento oriental sopló toda aquella noche, y volvió el mar en seco, y las aguas quedaron divididas. Los israelitas cruzaron el Mar Rojo por un camino en medio del mar. El ejército egipcio también fue tras Israel y entró en el mar, pero Dios hizo que el agua del mar volviera a fluir y arrasó con los carros y los jinetes del Faraón sin dejar ninguno. Moisés y los israelitas que murmuraban contra Dios vieron el gran poder de Dios y finalmente temieron al Señor y creyeron en Moisés, su siervo. Dios a veces nos lleva a una situación desesperada donde todas las esperanzas humanas se cortan, y al darnos poder y salvación en medio de ello, nos hace confiar y temer más a Dios.</a:t>
              </a:r>
            </a:p>
          </p:txBody>
        </p:sp>
        <p:sp>
          <p:nvSpPr>
            <p:cNvPr id="19" name="object 19"/>
            <p:cNvSpPr txBox="1"/>
            <p:nvPr/>
          </p:nvSpPr>
          <p:spPr>
            <a:xfrm>
              <a:off x="6042498" y="4885270"/>
              <a:ext cx="1564801" cy="177800"/>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3" name="object 13"/>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82</a:t>
              </a:r>
              <a:endParaRPr sz="1000">
                <a:latin typeface="Times New Roman"/>
                <a:cs typeface="Times New Roman"/>
              </a:endParaRPr>
            </a:p>
          </p:txBody>
        </p:sp>
        <p:sp>
          <p:nvSpPr>
            <p:cNvPr id="12" name="object 12"/>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83</a:t>
              </a:r>
              <a:endParaRPr sz="1000">
                <a:latin typeface="Times New Roman"/>
                <a:cs typeface="Times New Roman"/>
              </a:endParaRPr>
            </a:p>
          </p:txBody>
        </p:sp>
        <p:sp>
          <p:nvSpPr>
            <p:cNvPr id="10" name="object 10"/>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6012000" y="5197750"/>
              <a:ext cx="4463999"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488051"/>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778350"/>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6086750"/>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377049"/>
              <a:ext cx="446399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667350"/>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973949"/>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264250"/>
              <a:ext cx="4463999" cy="152400"/>
            </a:xfrm>
            <a:prstGeom prst="rect">
              <a:avLst/>
            </a:prstGeom>
          </p:spPr>
          <p:txBody>
            <a:bodyPr wrap="square" lIns="0" tIns="0" rIns="0" bIns="0" rtlCol="0">
              <a:noAutofit/>
            </a:bodyPr>
            <a:lstStyle/>
            <a:p>
              <a:pPr marL="25400">
                <a:lnSpc>
                  <a:spcPts val="1000"/>
                </a:lnSpc>
              </a:pPr>
              <a:endParaRPr sz="1000"/>
            </a:p>
          </p:txBody>
        </p:sp>
        <p:sp>
          <p:nvSpPr>
            <p:cNvPr id="62" name="object 11">
              <a:extLst>
                <a:ext uri="{FF2B5EF4-FFF2-40B4-BE49-F238E27FC236}">
                  <a16:creationId xmlns:a16="http://schemas.microsoft.com/office/drawing/2014/main" id="{08ED347E-3F91-4F91-AA0A-945C6ED5D454}"/>
                </a:ext>
              </a:extLst>
            </p:cNvPr>
            <p:cNvSpPr txBox="1"/>
            <p:nvPr/>
          </p:nvSpPr>
          <p:spPr>
            <a:xfrm>
              <a:off x="480758" y="449313"/>
              <a:ext cx="510363" cy="664464"/>
            </a:xfrm>
            <a:prstGeom prst="rect">
              <a:avLst/>
            </a:prstGeom>
          </p:spPr>
          <p:txBody>
            <a:bodyPr wrap="square" lIns="0" tIns="33210" rIns="0" bIns="0" rtlCol="0">
              <a:noAutofit/>
            </a:bodyPr>
            <a:lstStyle/>
            <a:p>
              <a:pPr>
                <a:lnSpc>
                  <a:spcPts val="5230"/>
                </a:lnSpc>
              </a:pPr>
              <a:r>
                <a:rPr sz="6600" b="1" dirty="0">
                  <a:latin typeface="Times New Roman"/>
                  <a:cs typeface="Times New Roman"/>
                </a:rPr>
                <a:t>9</a:t>
              </a:r>
              <a:endParaRPr sz="6600" dirty="0">
                <a:latin typeface="Times New Roman"/>
                <a:cs typeface="Times New Roman"/>
              </a:endParaRPr>
            </a:p>
          </p:txBody>
        </p:sp>
        <p:sp>
          <p:nvSpPr>
            <p:cNvPr id="63" name="object 16">
              <a:extLst>
                <a:ext uri="{FF2B5EF4-FFF2-40B4-BE49-F238E27FC236}">
                  <a16:creationId xmlns:a16="http://schemas.microsoft.com/office/drawing/2014/main" id="{C9380C8A-8B9D-4DFA-B14B-73124D79B92E}"/>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64" name="object 11">
              <a:extLst>
                <a:ext uri="{FF2B5EF4-FFF2-40B4-BE49-F238E27FC236}">
                  <a16:creationId xmlns:a16="http://schemas.microsoft.com/office/drawing/2014/main" id="{DA4C6354-4F0A-4827-A5D5-CF89430111CD}"/>
                </a:ext>
              </a:extLst>
            </p:cNvPr>
            <p:cNvSpPr txBox="1"/>
            <p:nvPr/>
          </p:nvSpPr>
          <p:spPr>
            <a:xfrm>
              <a:off x="515282" y="1714500"/>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65" name="object 11">
              <a:extLst>
                <a:ext uri="{FF2B5EF4-FFF2-40B4-BE49-F238E27FC236}">
                  <a16:creationId xmlns:a16="http://schemas.microsoft.com/office/drawing/2014/main" id="{6B6EAE18-9191-45D5-8AB0-2CD53B4F135C}"/>
                </a:ext>
              </a:extLst>
            </p:cNvPr>
            <p:cNvSpPr txBox="1"/>
            <p:nvPr/>
          </p:nvSpPr>
          <p:spPr>
            <a:xfrm>
              <a:off x="6070367" y="5207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pic>
          <p:nvPicPr>
            <p:cNvPr id="68" name="그림 67">
              <a:extLst>
                <a:ext uri="{FF2B5EF4-FFF2-40B4-BE49-F238E27FC236}">
                  <a16:creationId xmlns:a16="http://schemas.microsoft.com/office/drawing/2014/main" id="{4522521F-A954-4409-9AA2-ED90AF9C950D}"/>
                </a:ext>
              </a:extLst>
            </p:cNvPr>
            <p:cNvPicPr>
              <a:picLocks noChangeAspect="1"/>
            </p:cNvPicPr>
            <p:nvPr/>
          </p:nvPicPr>
          <p:blipFill>
            <a:blip r:embed="rId3"/>
            <a:stretch>
              <a:fillRect/>
            </a:stretch>
          </p:blipFill>
          <p:spPr>
            <a:xfrm>
              <a:off x="446298" y="6442971"/>
              <a:ext cx="4517453" cy="821279"/>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 name="그룹 65">
            <a:extLst>
              <a:ext uri="{FF2B5EF4-FFF2-40B4-BE49-F238E27FC236}">
                <a16:creationId xmlns:a16="http://schemas.microsoft.com/office/drawing/2014/main" id="{A707966F-C3F5-437F-9686-C862474F5C57}"/>
              </a:ext>
            </a:extLst>
          </p:cNvPr>
          <p:cNvGrpSpPr/>
          <p:nvPr/>
        </p:nvGrpSpPr>
        <p:grpSpPr>
          <a:xfrm>
            <a:off x="188400" y="467055"/>
            <a:ext cx="10567543" cy="7290341"/>
            <a:chOff x="188400" y="467055"/>
            <a:chExt cx="10567543" cy="7290341"/>
          </a:xfrm>
        </p:grpSpPr>
        <p:sp>
          <p:nvSpPr>
            <p:cNvPr id="58" name="object 58"/>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9" name="object 59"/>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60" name="object 60"/>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61" name="object 61"/>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62" name="object 62"/>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63" name="object 63"/>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2" name="object 52"/>
            <p:cNvSpPr/>
            <p:nvPr/>
          </p:nvSpPr>
          <p:spPr>
            <a:xfrm>
              <a:off x="465349" y="39319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3" name="object 53"/>
            <p:cNvSpPr/>
            <p:nvPr/>
          </p:nvSpPr>
          <p:spPr>
            <a:xfrm>
              <a:off x="828531" y="40034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4" name="object 54"/>
            <p:cNvSpPr/>
            <p:nvPr/>
          </p:nvSpPr>
          <p:spPr>
            <a:xfrm>
              <a:off x="1132594" y="39726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5" name="object 55"/>
            <p:cNvSpPr/>
            <p:nvPr/>
          </p:nvSpPr>
          <p:spPr>
            <a:xfrm>
              <a:off x="1138284" y="39825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6" name="object 56"/>
            <p:cNvSpPr/>
            <p:nvPr/>
          </p:nvSpPr>
          <p:spPr>
            <a:xfrm>
              <a:off x="484882" y="39625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494648" y="43705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6017294" y="31388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51" name="object 51"/>
            <p:cNvSpPr/>
            <p:nvPr/>
          </p:nvSpPr>
          <p:spPr>
            <a:xfrm>
              <a:off x="6054835" y="31764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8" name="object 48"/>
            <p:cNvSpPr/>
            <p:nvPr/>
          </p:nvSpPr>
          <p:spPr>
            <a:xfrm>
              <a:off x="6017294" y="51265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9" name="object 49"/>
            <p:cNvSpPr/>
            <p:nvPr/>
          </p:nvSpPr>
          <p:spPr>
            <a:xfrm>
              <a:off x="6054835" y="51641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6" name="object 46"/>
            <p:cNvSpPr/>
            <p:nvPr/>
          </p:nvSpPr>
          <p:spPr>
            <a:xfrm>
              <a:off x="449995" y="46185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7" name="object 47"/>
            <p:cNvSpPr/>
            <p:nvPr/>
          </p:nvSpPr>
          <p:spPr>
            <a:xfrm>
              <a:off x="487536" y="46561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4" name="object 44"/>
            <p:cNvSpPr/>
            <p:nvPr/>
          </p:nvSpPr>
          <p:spPr>
            <a:xfrm>
              <a:off x="6017286" y="9339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5" name="object 45"/>
            <p:cNvSpPr/>
            <p:nvPr/>
          </p:nvSpPr>
          <p:spPr>
            <a:xfrm>
              <a:off x="6054827" y="9715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2" name="object 42"/>
            <p:cNvSpPr/>
            <p:nvPr/>
          </p:nvSpPr>
          <p:spPr>
            <a:xfrm>
              <a:off x="446394" y="27802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3" name="object 43"/>
            <p:cNvSpPr/>
            <p:nvPr/>
          </p:nvSpPr>
          <p:spPr>
            <a:xfrm>
              <a:off x="483936" y="28178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0" name="object 40"/>
            <p:cNvSpPr/>
            <p:nvPr/>
          </p:nvSpPr>
          <p:spPr>
            <a:xfrm>
              <a:off x="446394" y="31111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1" name="object 41"/>
            <p:cNvSpPr/>
            <p:nvPr/>
          </p:nvSpPr>
          <p:spPr>
            <a:xfrm>
              <a:off x="483936" y="31487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25" name="object 25"/>
            <p:cNvSpPr/>
            <p:nvPr/>
          </p:nvSpPr>
          <p:spPr>
            <a:xfrm>
              <a:off x="366350" y="1246159"/>
              <a:ext cx="0" cy="1230020"/>
            </a:xfrm>
            <a:custGeom>
              <a:avLst/>
              <a:gdLst/>
              <a:ahLst/>
              <a:cxnLst/>
              <a:rect l="l" t="t" r="r" b="b"/>
              <a:pathLst>
                <a:path h="1230020">
                  <a:moveTo>
                    <a:pt x="0" y="0"/>
                  </a:moveTo>
                  <a:lnTo>
                    <a:pt x="0" y="1230020"/>
                  </a:lnTo>
                </a:path>
              </a:pathLst>
            </a:custGeom>
            <a:ln w="12700">
              <a:solidFill>
                <a:srgbClr val="00C0F3"/>
              </a:solidFill>
              <a:prstDash val="dash"/>
            </a:ln>
          </p:spPr>
          <p:txBody>
            <a:bodyPr wrap="square" lIns="0" tIns="0" rIns="0" bIns="0" rtlCol="0">
              <a:noAutofit/>
            </a:bodyPr>
            <a:lstStyle/>
            <a:p>
              <a:endParaRPr/>
            </a:p>
          </p:txBody>
        </p:sp>
        <p:sp>
          <p:nvSpPr>
            <p:cNvPr id="26" name="object 26"/>
            <p:cNvSpPr/>
            <p:nvPr/>
          </p:nvSpPr>
          <p:spPr>
            <a:xfrm>
              <a:off x="366346" y="1184648"/>
              <a:ext cx="1066" cy="36804"/>
            </a:xfrm>
            <a:custGeom>
              <a:avLst/>
              <a:gdLst/>
              <a:ahLst/>
              <a:cxnLst/>
              <a:rect l="l" t="t" r="r" b="b"/>
              <a:pathLst>
                <a:path w="1066" h="36804">
                  <a:moveTo>
                    <a:pt x="1066" y="0"/>
                  </a:moveTo>
                  <a:lnTo>
                    <a:pt x="368" y="5930"/>
                  </a:lnTo>
                  <a:lnTo>
                    <a:pt x="0" y="11976"/>
                  </a:lnTo>
                  <a:lnTo>
                    <a:pt x="0" y="18097"/>
                  </a:lnTo>
                  <a:lnTo>
                    <a:pt x="0" y="36804"/>
                  </a:lnTo>
                </a:path>
              </a:pathLst>
            </a:custGeom>
            <a:ln w="12700">
              <a:solidFill>
                <a:srgbClr val="00C0F3"/>
              </a:solidFill>
            </a:ln>
          </p:spPr>
          <p:txBody>
            <a:bodyPr wrap="square" lIns="0" tIns="0" rIns="0" bIns="0" rtlCol="0">
              <a:noAutofit/>
            </a:bodyPr>
            <a:lstStyle/>
            <a:p>
              <a:endParaRPr/>
            </a:p>
          </p:txBody>
        </p:sp>
        <p:sp>
          <p:nvSpPr>
            <p:cNvPr id="27" name="object 27"/>
            <p:cNvSpPr/>
            <p:nvPr/>
          </p:nvSpPr>
          <p:spPr>
            <a:xfrm>
              <a:off x="371985" y="25484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28" name="object 28"/>
            <p:cNvSpPr/>
            <p:nvPr/>
          </p:nvSpPr>
          <p:spPr>
            <a:xfrm>
              <a:off x="366346" y="2488544"/>
              <a:ext cx="1066" cy="36804"/>
            </a:xfrm>
            <a:custGeom>
              <a:avLst/>
              <a:gdLst/>
              <a:ahLst/>
              <a:cxnLst/>
              <a:rect l="l" t="t" r="r" b="b"/>
              <a:pathLst>
                <a:path w="1066" h="36804">
                  <a:moveTo>
                    <a:pt x="0" y="0"/>
                  </a:moveTo>
                  <a:lnTo>
                    <a:pt x="0" y="18707"/>
                  </a:lnTo>
                  <a:lnTo>
                    <a:pt x="0" y="24828"/>
                  </a:lnTo>
                  <a:lnTo>
                    <a:pt x="368" y="30861"/>
                  </a:lnTo>
                  <a:lnTo>
                    <a:pt x="1066" y="36804"/>
                  </a:lnTo>
                </a:path>
              </a:pathLst>
            </a:custGeom>
            <a:ln w="12700">
              <a:solidFill>
                <a:srgbClr val="00C0F3"/>
              </a:solidFill>
            </a:ln>
          </p:spPr>
          <p:txBody>
            <a:bodyPr wrap="square" lIns="0" tIns="0" rIns="0" bIns="0" rtlCol="0">
              <a:noAutofit/>
            </a:bodyPr>
            <a:lstStyle/>
            <a:p>
              <a:endParaRPr/>
            </a:p>
          </p:txBody>
        </p:sp>
        <p:sp>
          <p:nvSpPr>
            <p:cNvPr id="29" name="object 29"/>
            <p:cNvSpPr/>
            <p:nvPr/>
          </p:nvSpPr>
          <p:spPr>
            <a:xfrm>
              <a:off x="562993" y="26596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30" name="object 30"/>
            <p:cNvSpPr/>
            <p:nvPr/>
          </p:nvSpPr>
          <p:spPr>
            <a:xfrm>
              <a:off x="500649" y="26585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31" name="object 31"/>
            <p:cNvSpPr/>
            <p:nvPr/>
          </p:nvSpPr>
          <p:spPr>
            <a:xfrm>
              <a:off x="4922453" y="25369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32" name="object 32"/>
            <p:cNvSpPr/>
            <p:nvPr/>
          </p:nvSpPr>
          <p:spPr>
            <a:xfrm>
              <a:off x="4862273" y="26585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33" name="object 33"/>
            <p:cNvSpPr/>
            <p:nvPr/>
          </p:nvSpPr>
          <p:spPr>
            <a:xfrm>
              <a:off x="5033650" y="1233811"/>
              <a:ext cx="0" cy="1230020"/>
            </a:xfrm>
            <a:custGeom>
              <a:avLst/>
              <a:gdLst/>
              <a:ahLst/>
              <a:cxnLst/>
              <a:rect l="l" t="t" r="r" b="b"/>
              <a:pathLst>
                <a:path h="1230020">
                  <a:moveTo>
                    <a:pt x="0" y="1230020"/>
                  </a:moveTo>
                  <a:lnTo>
                    <a:pt x="0" y="0"/>
                  </a:lnTo>
                </a:path>
              </a:pathLst>
            </a:custGeom>
            <a:ln w="12700">
              <a:solidFill>
                <a:srgbClr val="00C0F3"/>
              </a:solidFill>
              <a:prstDash val="dash"/>
            </a:ln>
          </p:spPr>
          <p:txBody>
            <a:bodyPr wrap="square" lIns="0" tIns="0" rIns="0" bIns="0" rtlCol="0">
              <a:noAutofit/>
            </a:bodyPr>
            <a:lstStyle/>
            <a:p>
              <a:endParaRPr/>
            </a:p>
          </p:txBody>
        </p:sp>
        <p:sp>
          <p:nvSpPr>
            <p:cNvPr id="34" name="object 34"/>
            <p:cNvSpPr/>
            <p:nvPr/>
          </p:nvSpPr>
          <p:spPr>
            <a:xfrm>
              <a:off x="5032580" y="2488544"/>
              <a:ext cx="1066" cy="36804"/>
            </a:xfrm>
            <a:custGeom>
              <a:avLst/>
              <a:gdLst/>
              <a:ahLst/>
              <a:cxnLst/>
              <a:rect l="l" t="t" r="r" b="b"/>
              <a:pathLst>
                <a:path w="1066" h="36804">
                  <a:moveTo>
                    <a:pt x="0" y="36804"/>
                  </a:moveTo>
                  <a:lnTo>
                    <a:pt x="711" y="30861"/>
                  </a:lnTo>
                  <a:lnTo>
                    <a:pt x="1066" y="24828"/>
                  </a:lnTo>
                  <a:lnTo>
                    <a:pt x="1066" y="18707"/>
                  </a:lnTo>
                  <a:lnTo>
                    <a:pt x="1066" y="0"/>
                  </a:lnTo>
                </a:path>
              </a:pathLst>
            </a:custGeom>
            <a:ln w="12700">
              <a:solidFill>
                <a:srgbClr val="00C0F3"/>
              </a:solidFill>
            </a:ln>
          </p:spPr>
          <p:txBody>
            <a:bodyPr wrap="square" lIns="0" tIns="0" rIns="0" bIns="0" rtlCol="0">
              <a:noAutofit/>
            </a:bodyPr>
            <a:lstStyle/>
            <a:p>
              <a:endParaRPr/>
            </a:p>
          </p:txBody>
        </p:sp>
        <p:sp>
          <p:nvSpPr>
            <p:cNvPr id="35" name="object 35"/>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36" name="object 36"/>
            <p:cNvSpPr/>
            <p:nvPr/>
          </p:nvSpPr>
          <p:spPr>
            <a:xfrm>
              <a:off x="5032580" y="1184648"/>
              <a:ext cx="1066" cy="36804"/>
            </a:xfrm>
            <a:custGeom>
              <a:avLst/>
              <a:gdLst/>
              <a:ahLst/>
              <a:cxnLst/>
              <a:rect l="l" t="t" r="r" b="b"/>
              <a:pathLst>
                <a:path w="1066" h="36804">
                  <a:moveTo>
                    <a:pt x="1066" y="36804"/>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37" name="object 37"/>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38" name="object 38"/>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39" name="object 39"/>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21" name="object 21"/>
            <p:cNvSpPr txBox="1"/>
            <p:nvPr/>
          </p:nvSpPr>
          <p:spPr>
            <a:xfrm>
              <a:off x="6105071" y="992479"/>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20" name="object 20"/>
            <p:cNvSpPr txBox="1"/>
            <p:nvPr/>
          </p:nvSpPr>
          <p:spPr>
            <a:xfrm>
              <a:off x="6378991" y="992262"/>
              <a:ext cx="3927716" cy="13970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¿Cómo salvó Dios a los israelitas (Pr 30:4, Job 28:25~26)?</a:t>
              </a:r>
            </a:p>
          </p:txBody>
        </p:sp>
        <p:sp>
          <p:nvSpPr>
            <p:cNvPr id="19" name="object 19"/>
            <p:cNvSpPr txBox="1"/>
            <p:nvPr/>
          </p:nvSpPr>
          <p:spPr>
            <a:xfrm>
              <a:off x="437300" y="1145225"/>
              <a:ext cx="4517453" cy="609600"/>
            </a:xfrm>
            <a:prstGeom prst="rect">
              <a:avLst/>
            </a:prstGeom>
          </p:spPr>
          <p:txBody>
            <a:bodyPr wrap="square" lIns="0" tIns="7302" rIns="0" bIns="0" rtlCol="0">
              <a:noAutofit/>
            </a:bodyPr>
            <a:lstStyle/>
            <a:p>
              <a:pPr marL="12700" algn="just">
                <a:lnSpc>
                  <a:spcPts val="990"/>
                </a:lnSpc>
              </a:pPr>
              <a:r>
                <a:rPr lang="es-ES" sz="1000" dirty="0">
                  <a:latin typeface="Malgun Gothic"/>
                  <a:cs typeface="Malgun Gothic"/>
                </a:rPr>
                <a:t>En lo cual vosotros os alegráis, aunque ahora por un poco de tiempo, si es necesario, tengáis que ser afligidos en diversas pruebas, para que sometida a prueba vuestra fe, mucho más preciosa que el oro, el cual aunque perecedero se prueba con fuego, sea hallada en alabanza, gloria y honra cuando sea manifestado Jesucristo.</a:t>
              </a:r>
              <a:r>
                <a:rPr sz="1000" dirty="0">
                  <a:latin typeface="Malgun Gothic"/>
                  <a:cs typeface="Malgun Gothic"/>
                </a:rPr>
                <a:t> (</a:t>
              </a:r>
              <a:r>
                <a:rPr lang="es-ES" sz="1000" dirty="0">
                  <a:latin typeface="Malgun Gothic"/>
                  <a:cs typeface="Malgun Gothic"/>
                </a:rPr>
                <a:t>1P</a:t>
              </a:r>
              <a:r>
                <a:rPr sz="1000" dirty="0">
                  <a:latin typeface="Malgun Gothic"/>
                  <a:cs typeface="Malgun Gothic"/>
                </a:rPr>
                <a:t> 1:6~7)</a:t>
              </a:r>
            </a:p>
          </p:txBody>
        </p:sp>
        <p:sp>
          <p:nvSpPr>
            <p:cNvPr id="18" name="object 18"/>
            <p:cNvSpPr txBox="1"/>
            <p:nvPr/>
          </p:nvSpPr>
          <p:spPr>
            <a:xfrm>
              <a:off x="437300" y="1907225"/>
              <a:ext cx="4517453" cy="609600"/>
            </a:xfrm>
            <a:prstGeom prst="rect">
              <a:avLst/>
            </a:prstGeom>
          </p:spPr>
          <p:txBody>
            <a:bodyPr wrap="square" lIns="0" tIns="7302" rIns="0" bIns="0" rtlCol="0">
              <a:noAutofit/>
            </a:bodyPr>
            <a:lstStyle/>
            <a:p>
              <a:pPr marL="12700" marR="0" algn="just">
                <a:lnSpc>
                  <a:spcPts val="990"/>
                </a:lnSpc>
              </a:pPr>
              <a:r>
                <a:rPr sz="1000" dirty="0">
                  <a:latin typeface="Malgun Gothic"/>
                  <a:cs typeface="Malgun Gothic"/>
                </a:rPr>
                <a:t>In this you greatly rejoice, though now for a little while, if need be, you have</a:t>
              </a:r>
            </a:p>
            <a:p>
              <a:pPr marL="12700" marR="0" algn="just">
                <a:lnSpc>
                  <a:spcPts val="990"/>
                </a:lnSpc>
                <a:spcBef>
                  <a:spcPts val="2"/>
                </a:spcBef>
              </a:pPr>
              <a:r>
                <a:rPr sz="1000" dirty="0">
                  <a:latin typeface="Malgun Gothic"/>
                  <a:cs typeface="Malgun Gothic"/>
                </a:rPr>
                <a:t>been grieved by various trials, that the genuineness of your faith, being much</a:t>
              </a:r>
              <a:r>
                <a:rPr lang="es-ES" sz="1000" dirty="0">
                  <a:latin typeface="Malgun Gothic"/>
                  <a:cs typeface="Malgun Gothic"/>
                </a:rPr>
                <a:t> </a:t>
              </a:r>
              <a:r>
                <a:rPr sz="1000" dirty="0">
                  <a:latin typeface="Malgun Gothic"/>
                  <a:cs typeface="Malgun Gothic"/>
                </a:rPr>
                <a:t>more precious than gold that perishes, though it is tested by fire, may be found</a:t>
              </a:r>
              <a:r>
                <a:rPr lang="es-ES" sz="1000" dirty="0">
                  <a:latin typeface="Malgun Gothic"/>
                  <a:cs typeface="Malgun Gothic"/>
                </a:rPr>
                <a:t> </a:t>
              </a:r>
              <a:r>
                <a:rPr sz="1000" dirty="0">
                  <a:latin typeface="Malgun Gothic"/>
                  <a:cs typeface="Malgun Gothic"/>
                </a:rPr>
                <a:t>to praise, honor, and glory at the revelation of Jesus Christ</a:t>
              </a:r>
              <a:r>
                <a:rPr lang="es-ES" sz="1000" dirty="0">
                  <a:latin typeface="Malgun Gothic"/>
                  <a:cs typeface="Malgun Gothic"/>
                </a:rPr>
                <a:t>        </a:t>
              </a:r>
              <a:r>
                <a:rPr sz="1000" dirty="0">
                  <a:latin typeface="Malgun Gothic"/>
                  <a:cs typeface="Malgun Gothic"/>
                </a:rPr>
                <a:t>(1P 1:6~7)</a:t>
              </a:r>
            </a:p>
          </p:txBody>
        </p:sp>
        <p:sp>
          <p:nvSpPr>
            <p:cNvPr id="17" name="object 17"/>
            <p:cNvSpPr txBox="1"/>
            <p:nvPr/>
          </p:nvSpPr>
          <p:spPr>
            <a:xfrm>
              <a:off x="534179" y="28387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16" name="object 16"/>
            <p:cNvSpPr txBox="1"/>
            <p:nvPr/>
          </p:nvSpPr>
          <p:spPr>
            <a:xfrm>
              <a:off x="808099" y="2838564"/>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15" name="object 15"/>
            <p:cNvSpPr txBox="1"/>
            <p:nvPr/>
          </p:nvSpPr>
          <p:spPr>
            <a:xfrm>
              <a:off x="534179" y="31696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14" name="object 14"/>
            <p:cNvSpPr txBox="1"/>
            <p:nvPr/>
          </p:nvSpPr>
          <p:spPr>
            <a:xfrm>
              <a:off x="808099" y="3169464"/>
              <a:ext cx="3912743"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¿Por qué Dios te está poniendo a prueba y de qué te beneficias?</a:t>
              </a:r>
            </a:p>
          </p:txBody>
        </p:sp>
        <p:sp>
          <p:nvSpPr>
            <p:cNvPr id="13" name="object 13"/>
            <p:cNvSpPr txBox="1"/>
            <p:nvPr/>
          </p:nvSpPr>
          <p:spPr>
            <a:xfrm>
              <a:off x="6105079" y="31973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12" name="object 12"/>
            <p:cNvSpPr txBox="1"/>
            <p:nvPr/>
          </p:nvSpPr>
          <p:spPr>
            <a:xfrm>
              <a:off x="6378999" y="3197164"/>
              <a:ext cx="3977893" cy="414020"/>
            </a:xfrm>
            <a:prstGeom prst="rect">
              <a:avLst/>
            </a:prstGeom>
          </p:spPr>
          <p:txBody>
            <a:bodyPr wrap="square" lIns="0" tIns="6635" rIns="0" bIns="0" rtlCol="0">
              <a:noAutofit/>
            </a:bodyPr>
            <a:lstStyle/>
            <a:p>
              <a:pPr marL="12700" algn="just"/>
              <a:r>
                <a:rPr lang="es-ES" sz="900" dirty="0">
                  <a:latin typeface="Malgun Gothic"/>
                  <a:cs typeface="Malgun Gothic"/>
                </a:rPr>
                <a:t>Dios salvó al pueblo de Israel del Mar Rojo se evidencia en hechos históricos (la topografía del lugar donde acamparon los israelitas, el descubrimiento de reliquias militares egipcias en el Mar Rojo, etc.). Resume los datos relacionados.</a:t>
              </a:r>
            </a:p>
          </p:txBody>
        </p:sp>
        <p:sp>
          <p:nvSpPr>
            <p:cNvPr id="9" name="object 9"/>
            <p:cNvSpPr txBox="1"/>
            <p:nvPr/>
          </p:nvSpPr>
          <p:spPr>
            <a:xfrm>
              <a:off x="537780" y="46770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8" name="object 8"/>
            <p:cNvSpPr txBox="1"/>
            <p:nvPr/>
          </p:nvSpPr>
          <p:spPr>
            <a:xfrm>
              <a:off x="811700" y="4676863"/>
              <a:ext cx="4017899"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Busca la situación que enfrentaron los israelitas justo antes de que el pueblo de Israel cruzara el Mar Rojo y exprésalo con un dibujo (Éx 14:1~9).</a:t>
              </a:r>
            </a:p>
          </p:txBody>
        </p:sp>
        <p:sp>
          <p:nvSpPr>
            <p:cNvPr id="7" name="object 7"/>
            <p:cNvSpPr txBox="1"/>
            <p:nvPr/>
          </p:nvSpPr>
          <p:spPr>
            <a:xfrm>
              <a:off x="6105079" y="5185078"/>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6" name="object 6"/>
            <p:cNvSpPr txBox="1"/>
            <p:nvPr/>
          </p:nvSpPr>
          <p:spPr>
            <a:xfrm>
              <a:off x="6378999" y="5184863"/>
              <a:ext cx="3977893" cy="41402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Así como el pueblo de Israel experimentó el poder de Dios durante el éxodo, comparta comunión de la experiencia en la que tú o tu familia habéis recibido la ayuda de Dios en una situación muy difícil.</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84</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85</a:t>
              </a:r>
              <a:endParaRPr sz="1000">
                <a:latin typeface="Times New Roman"/>
                <a:cs typeface="Times New Roman"/>
              </a:endParaRPr>
            </a:p>
          </p:txBody>
        </p:sp>
        <p:sp>
          <p:nvSpPr>
            <p:cNvPr id="3" name="object 3"/>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562993" y="2519945"/>
              <a:ext cx="4286643" cy="152400"/>
            </a:xfrm>
            <a:prstGeom prst="rect">
              <a:avLst/>
            </a:prstGeom>
          </p:spPr>
          <p:txBody>
            <a:bodyPr wrap="square" lIns="0" tIns="0" rIns="0" bIns="0" rtlCol="0">
              <a:noAutofit/>
            </a:bodyPr>
            <a:lstStyle/>
            <a:p>
              <a:pPr marL="25400">
                <a:lnSpc>
                  <a:spcPts val="1000"/>
                </a:lnSpc>
              </a:pPr>
              <a:endParaRPr sz="1000"/>
            </a:p>
          </p:txBody>
        </p:sp>
        <p:sp>
          <p:nvSpPr>
            <p:cNvPr id="64" name="object 11">
              <a:extLst>
                <a:ext uri="{FF2B5EF4-FFF2-40B4-BE49-F238E27FC236}">
                  <a16:creationId xmlns:a16="http://schemas.microsoft.com/office/drawing/2014/main" id="{E9FC40DD-5D92-45A2-80BD-37AD3D3B4FD5}"/>
                </a:ext>
              </a:extLst>
            </p:cNvPr>
            <p:cNvSpPr txBox="1"/>
            <p:nvPr/>
          </p:nvSpPr>
          <p:spPr>
            <a:xfrm>
              <a:off x="513082" y="3951424"/>
              <a:ext cx="2405661" cy="293397"/>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sp>
          <p:nvSpPr>
            <p:cNvPr id="65" name="object 11">
              <a:extLst>
                <a:ext uri="{FF2B5EF4-FFF2-40B4-BE49-F238E27FC236}">
                  <a16:creationId xmlns:a16="http://schemas.microsoft.com/office/drawing/2014/main" id="{C0B95A46-C1AB-4A44-A4EC-D8DE9C6B8585}"/>
                </a:ext>
              </a:extLst>
            </p:cNvPr>
            <p:cNvSpPr txBox="1"/>
            <p:nvPr/>
          </p:nvSpPr>
          <p:spPr>
            <a:xfrm>
              <a:off x="520700"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982984" cy="185983"/>
            </a:xfrm>
            <a:prstGeom prst="rect">
              <a:avLst/>
            </a:prstGeom>
          </p:spPr>
          <p:txBody>
            <a:bodyPr wrap="square" lIns="0" tIns="6635" rIns="0" bIns="0" rtlCol="0">
              <a:noAutofit/>
            </a:bodyPr>
            <a:lstStyle/>
            <a:p>
              <a:pPr marL="12700">
                <a:lnSpc>
                  <a:spcPts val="1045"/>
                </a:lnSpc>
              </a:pPr>
              <a:r>
                <a:rPr lang="es-ES" sz="900" spc="35" dirty="0">
                  <a:latin typeface="Malgun Gothic"/>
                  <a:cs typeface="Malgun Gothic"/>
                </a:rPr>
                <a:t>Sal 136:15~16</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Sal 77:19</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Pr 30:4</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96802" cy="162442"/>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Sal 135:6</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Is 63:12</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949866" cy="170560"/>
            </a:xfrm>
            <a:prstGeom prst="rect">
              <a:avLst/>
            </a:prstGeom>
          </p:spPr>
          <p:txBody>
            <a:bodyPr wrap="square" lIns="0" tIns="6635" rIns="0" bIns="0" rtlCol="0">
              <a:noAutofit/>
            </a:bodyPr>
            <a:lstStyle/>
            <a:p>
              <a:pPr marL="12700">
                <a:lnSpc>
                  <a:spcPts val="1045"/>
                </a:lnSpc>
              </a:pPr>
              <a:r>
                <a:rPr lang="es-ES" sz="900" spc="35" dirty="0">
                  <a:latin typeface="Malgun Gothic"/>
                  <a:cs typeface="Malgun Gothic"/>
                </a:rPr>
                <a:t>Sal 136:13~14</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Mt 8:26</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86</a:t>
              </a:r>
              <a:endParaRPr sz="1000" dirty="0">
                <a:latin typeface="Times New Roman"/>
                <a:cs typeface="Times New Roman"/>
              </a:endParaRPr>
            </a:p>
          </p:txBody>
        </p:sp>
        <p:sp>
          <p:nvSpPr>
            <p:cNvPr id="58" name="object 58"/>
            <p:cNvSpPr txBox="1"/>
            <p:nvPr/>
          </p:nvSpPr>
          <p:spPr>
            <a:xfrm>
              <a:off x="10579100"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87</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그룹 42">
            <a:extLst>
              <a:ext uri="{FF2B5EF4-FFF2-40B4-BE49-F238E27FC236}">
                <a16:creationId xmlns:a16="http://schemas.microsoft.com/office/drawing/2014/main" id="{B572B1E6-8404-4075-AB09-D96B1D261642}"/>
              </a:ext>
            </a:extLst>
          </p:cNvPr>
          <p:cNvGrpSpPr/>
          <p:nvPr/>
        </p:nvGrpSpPr>
        <p:grpSpPr>
          <a:xfrm>
            <a:off x="0" y="-12"/>
            <a:ext cx="10943996" cy="7992008"/>
            <a:chOff x="0" y="-12"/>
            <a:chExt cx="10943996" cy="7992008"/>
          </a:xfrm>
        </p:grpSpPr>
        <p:sp>
          <p:nvSpPr>
            <p:cNvPr id="40" name="object 40"/>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29" name="object 29"/>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30" name="object 30"/>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31" name="object 31"/>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2" name="object 32"/>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3" name="object 33"/>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4" name="object 34"/>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5" name="object 35"/>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36" name="object 36"/>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7" name="object 37"/>
            <p:cNvSpPr/>
            <p:nvPr/>
          </p:nvSpPr>
          <p:spPr>
            <a:xfrm>
              <a:off x="410905"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8" name="object 38"/>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9" name="object 39"/>
            <p:cNvSpPr/>
            <p:nvPr/>
          </p:nvSpPr>
          <p:spPr>
            <a:xfrm>
              <a:off x="1186855" y="5705499"/>
              <a:ext cx="2644176" cy="1898999"/>
            </a:xfrm>
            <a:prstGeom prst="rect">
              <a:avLst/>
            </a:prstGeom>
            <a:blipFill>
              <a:blip r:embed="rId3" cstate="print"/>
              <a:stretch>
                <a:fillRect/>
              </a:stretch>
            </a:blipFill>
          </p:spPr>
          <p:txBody>
            <a:bodyPr wrap="square" lIns="0" tIns="0" rIns="0" bIns="0" rtlCol="0">
              <a:noAutofit/>
            </a:bodyPr>
            <a:lstStyle/>
            <a:p>
              <a:endParaRPr/>
            </a:p>
          </p:txBody>
        </p:sp>
        <p:sp>
          <p:nvSpPr>
            <p:cNvPr id="18" name="object 18"/>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9" name="object 19"/>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20" name="object 20"/>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21" name="object 21"/>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2" name="object 22"/>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3" name="object 23"/>
            <p:cNvSpPr/>
            <p:nvPr/>
          </p:nvSpPr>
          <p:spPr>
            <a:xfrm>
              <a:off x="6008471" y="802525"/>
              <a:ext cx="794334" cy="942835"/>
            </a:xfrm>
            <a:prstGeom prst="rect">
              <a:avLst/>
            </a:prstGeom>
            <a:blipFill>
              <a:blip r:embed="rId4" cstate="print"/>
              <a:stretch>
                <a:fillRect/>
              </a:stretch>
            </a:blipFill>
          </p:spPr>
          <p:txBody>
            <a:bodyPr wrap="square" lIns="0" tIns="0" rIns="0" bIns="0" rtlCol="0">
              <a:noAutofit/>
            </a:bodyPr>
            <a:lstStyle/>
            <a:p>
              <a:endParaRPr/>
            </a:p>
          </p:txBody>
        </p:sp>
        <p:sp>
          <p:nvSpPr>
            <p:cNvPr id="25" name="object 25"/>
            <p:cNvSpPr/>
            <p:nvPr/>
          </p:nvSpPr>
          <p:spPr>
            <a:xfrm>
              <a:off x="6936823" y="654420"/>
              <a:ext cx="3573246" cy="760704"/>
            </a:xfrm>
            <a:custGeom>
              <a:avLst/>
              <a:gdLst/>
              <a:ahLst/>
              <a:cxnLst/>
              <a:rect l="l" t="t" r="r" b="b"/>
              <a:pathLst>
                <a:path w="3573246" h="760704">
                  <a:moveTo>
                    <a:pt x="166243" y="393306"/>
                  </a:moveTo>
                  <a:lnTo>
                    <a:pt x="166243" y="680935"/>
                  </a:lnTo>
                  <a:lnTo>
                    <a:pt x="167561" y="695460"/>
                  </a:lnTo>
                  <a:lnTo>
                    <a:pt x="185471" y="732881"/>
                  </a:lnTo>
                  <a:lnTo>
                    <a:pt x="219384" y="756154"/>
                  </a:lnTo>
                  <a:lnTo>
                    <a:pt x="245999" y="760704"/>
                  </a:lnTo>
                  <a:lnTo>
                    <a:pt x="3493477" y="760704"/>
                  </a:lnTo>
                  <a:lnTo>
                    <a:pt x="3534206" y="749538"/>
                  </a:lnTo>
                  <a:lnTo>
                    <a:pt x="3562898" y="720256"/>
                  </a:lnTo>
                  <a:lnTo>
                    <a:pt x="3573246" y="6809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solidFill>
              <a:srgbClr val="FFFFFF"/>
            </a:solidFill>
          </p:spPr>
          <p:txBody>
            <a:bodyPr wrap="square" lIns="0" tIns="0" rIns="0" bIns="0" rtlCol="0">
              <a:noAutofit/>
            </a:bodyPr>
            <a:lstStyle/>
            <a:p>
              <a:endParaRPr/>
            </a:p>
          </p:txBody>
        </p:sp>
        <p:sp>
          <p:nvSpPr>
            <p:cNvPr id="26" name="object 26"/>
            <p:cNvSpPr/>
            <p:nvPr/>
          </p:nvSpPr>
          <p:spPr>
            <a:xfrm>
              <a:off x="6936823" y="654420"/>
              <a:ext cx="3573246" cy="760704"/>
            </a:xfrm>
            <a:custGeom>
              <a:avLst/>
              <a:gdLst/>
              <a:ahLst/>
              <a:cxnLst/>
              <a:rect l="l" t="t" r="r" b="b"/>
              <a:pathLst>
                <a:path w="3573246" h="760704">
                  <a:moveTo>
                    <a:pt x="166243" y="393306"/>
                  </a:moveTo>
                  <a:lnTo>
                    <a:pt x="166243" y="680935"/>
                  </a:lnTo>
                  <a:lnTo>
                    <a:pt x="167561" y="695460"/>
                  </a:lnTo>
                  <a:lnTo>
                    <a:pt x="185471" y="732881"/>
                  </a:lnTo>
                  <a:lnTo>
                    <a:pt x="219384" y="756154"/>
                  </a:lnTo>
                  <a:lnTo>
                    <a:pt x="245999" y="760704"/>
                  </a:lnTo>
                  <a:lnTo>
                    <a:pt x="3493477" y="760704"/>
                  </a:lnTo>
                  <a:lnTo>
                    <a:pt x="3534206" y="749538"/>
                  </a:lnTo>
                  <a:lnTo>
                    <a:pt x="3562898" y="720256"/>
                  </a:lnTo>
                  <a:lnTo>
                    <a:pt x="3573246" y="6809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ln w="12700">
              <a:solidFill>
                <a:srgbClr val="939597"/>
              </a:solidFill>
            </a:ln>
          </p:spPr>
          <p:txBody>
            <a:bodyPr wrap="square" lIns="0" tIns="0" rIns="0" bIns="0" rtlCol="0">
              <a:noAutofit/>
            </a:bodyPr>
            <a:lstStyle/>
            <a:p>
              <a:endParaRPr/>
            </a:p>
          </p:txBody>
        </p:sp>
        <p:sp>
          <p:nvSpPr>
            <p:cNvPr id="27" name="object 27"/>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28" name="object 28"/>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6" name="object 16"/>
            <p:cNvSpPr txBox="1"/>
            <p:nvPr/>
          </p:nvSpPr>
          <p:spPr>
            <a:xfrm>
              <a:off x="1523376" y="1090528"/>
              <a:ext cx="1969124"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Alabar al Señor</a:t>
              </a:r>
              <a:endParaRPr sz="1800" dirty="0">
                <a:latin typeface="Times New Roman" panose="02020603050405020304" pitchFamily="18" charset="0"/>
                <a:cs typeface="Times New Roman" panose="02020603050405020304" pitchFamily="18" charset="0"/>
              </a:endParaRPr>
            </a:p>
          </p:txBody>
        </p:sp>
        <p:sp>
          <p:nvSpPr>
            <p:cNvPr id="15" name="object 15"/>
            <p:cNvSpPr txBox="1"/>
            <p:nvPr/>
          </p:nvSpPr>
          <p:spPr>
            <a:xfrm>
              <a:off x="622663" y="1540951"/>
              <a:ext cx="4044564" cy="954312"/>
            </a:xfrm>
            <a:prstGeom prst="rect">
              <a:avLst/>
            </a:prstGeom>
          </p:spPr>
          <p:txBody>
            <a:bodyPr wrap="square" lIns="0" tIns="6604" rIns="0" bIns="0" rtlCol="0">
              <a:noAutofit/>
            </a:bodyPr>
            <a:lstStyle/>
            <a:p>
              <a:pPr marR="582" indent="120650" algn="just">
                <a:lnSpc>
                  <a:spcPts val="1200"/>
                </a:lnSpc>
              </a:pPr>
              <a:r>
                <a:rPr lang="es-ES" sz="900" dirty="0">
                  <a:latin typeface="Malgun Gothic"/>
                  <a:cs typeface="Malgun Gothic"/>
                </a:rPr>
                <a:t>Hace unos años, un joven se sentó en un banco en un parque y leyó un artículo sobre los israelitas que salieron de Egipto y cruzaron el Mar Rojo, se conmovió y de repente gritó diciendo: “Aleluya, alabado sea el Señor. Él hizo un gran milagro. Aleluya.” En ese momento pasó un famoso teólogo, se detuvo ante esta voz y le preguntó por qué estaba tan feliz. Entonces el joven le respondió:</a:t>
              </a:r>
            </a:p>
          </p:txBody>
        </p:sp>
        <p:sp>
          <p:nvSpPr>
            <p:cNvPr id="14" name="object 14"/>
            <p:cNvSpPr txBox="1"/>
            <p:nvPr/>
          </p:nvSpPr>
          <p:spPr>
            <a:xfrm>
              <a:off x="6084262" y="1907871"/>
              <a:ext cx="4368068" cy="851103"/>
            </a:xfrm>
            <a:prstGeom prst="rect">
              <a:avLst/>
            </a:prstGeom>
          </p:spPr>
          <p:txBody>
            <a:bodyPr wrap="square" lIns="0" tIns="6635" rIns="0" bIns="0" rtlCol="0">
              <a:noAutofit/>
            </a:bodyPr>
            <a:lstStyle/>
            <a:p>
              <a:pPr indent="120650" algn="just">
                <a:lnSpc>
                  <a:spcPts val="1100"/>
                </a:lnSpc>
              </a:pPr>
              <a:r>
                <a:rPr lang="es-ES" sz="900" dirty="0">
                  <a:solidFill>
                    <a:srgbClr val="00ADEF"/>
                  </a:solidFill>
                  <a:latin typeface="Malgun Gothic"/>
                  <a:cs typeface="Malgun Gothic"/>
                </a:rPr>
                <a:t>Pero vosotros cometéis el agravio, y defraudáis, y esto a los hermanos. ¿No sabéis que los injustos no heredarán el reino de Dios? No erréis; ni los fornicarios, ni los idólatras, ni los adúlteros, ni los afeminados, ni los que se echan con varones, ni los ladrones, ni los avaros, ni los borrachos, ni los maldicientes, ni los estafadores, heredarán el reino de Dios. Y esto erais algunos; mas ya habéis sido lavados, ya habéis sido santificados, ya habéis sido justificados en el nombre del Señor Jesús, y por el Espíritu de nuestro Dios.</a:t>
              </a:r>
              <a:r>
                <a:rPr sz="900" dirty="0">
                  <a:solidFill>
                    <a:srgbClr val="00ADEF"/>
                  </a:solidFill>
                  <a:latin typeface="Malgun Gothic"/>
                  <a:cs typeface="Malgun Gothic"/>
                </a:rPr>
                <a:t> (</a:t>
              </a:r>
              <a:r>
                <a:rPr lang="es-ES" sz="900" dirty="0">
                  <a:solidFill>
                    <a:srgbClr val="00ADEF"/>
                  </a:solidFill>
                  <a:latin typeface="Malgun Gothic"/>
                  <a:cs typeface="Malgun Gothic"/>
                </a:rPr>
                <a:t>1Co</a:t>
              </a:r>
              <a:r>
                <a:rPr sz="900" dirty="0">
                  <a:solidFill>
                    <a:srgbClr val="00ADEF"/>
                  </a:solidFill>
                  <a:latin typeface="Malgun Gothic"/>
                  <a:cs typeface="Malgun Gothic"/>
                </a:rPr>
                <a:t> 6:8~11)</a:t>
              </a:r>
              <a:endParaRPr sz="900" dirty="0">
                <a:latin typeface="Malgun Gothic"/>
                <a:cs typeface="Malgun Gothic"/>
              </a:endParaRPr>
            </a:p>
          </p:txBody>
        </p:sp>
        <p:sp>
          <p:nvSpPr>
            <p:cNvPr id="13" name="object 13"/>
            <p:cNvSpPr txBox="1"/>
            <p:nvPr/>
          </p:nvSpPr>
          <p:spPr>
            <a:xfrm>
              <a:off x="622663" y="2666876"/>
              <a:ext cx="4038872" cy="495424"/>
            </a:xfrm>
            <a:prstGeom prst="rect">
              <a:avLst/>
            </a:prstGeom>
          </p:spPr>
          <p:txBody>
            <a:bodyPr wrap="square" lIns="0" tIns="6921" rIns="0" bIns="0" rtlCol="0">
              <a:noAutofit/>
            </a:bodyPr>
            <a:lstStyle/>
            <a:p>
              <a:pPr marR="601" indent="120650" algn="just">
                <a:lnSpc>
                  <a:spcPts val="1200"/>
                </a:lnSpc>
              </a:pPr>
              <a:r>
                <a:rPr lang="es-ES" sz="900" dirty="0">
                  <a:latin typeface="Malgun Gothic" panose="020B0503020000020004" pitchFamily="34" charset="-127"/>
                  <a:ea typeface="Malgun Gothic" panose="020B0503020000020004" pitchFamily="34" charset="-127"/>
                  <a:cs typeface="NanumBarunGothic"/>
                </a:rPr>
                <a:t>“Cuando leí la historia de Dios dividiendo el Mar Rojo y guiando a los israelitas a la tierra seca y salvándolos, me conmovió y no pude aguantar gritar: 'Aleluya ha hecho un gran milagro.'”</a:t>
              </a:r>
            </a:p>
          </p:txBody>
        </p:sp>
        <p:sp>
          <p:nvSpPr>
            <p:cNvPr id="12" name="object 12"/>
            <p:cNvSpPr txBox="1"/>
            <p:nvPr/>
          </p:nvSpPr>
          <p:spPr>
            <a:xfrm>
              <a:off x="6084227" y="3028900"/>
              <a:ext cx="4368093" cy="2267000"/>
            </a:xfrm>
            <a:prstGeom prst="rect">
              <a:avLst/>
            </a:prstGeom>
          </p:spPr>
          <p:txBody>
            <a:bodyPr wrap="square" lIns="0" tIns="6254" rIns="0" bIns="0" rtlCol="0">
              <a:noAutofit/>
            </a:bodyPr>
            <a:lstStyle/>
            <a:p>
              <a:pPr marR="14415" indent="98425" algn="just">
                <a:lnSpc>
                  <a:spcPts val="1100"/>
                </a:lnSpc>
              </a:pPr>
              <a:r>
                <a:rPr lang="es-ES" sz="900" dirty="0">
                  <a:latin typeface="Malgun Gothic" panose="020B0503020000020004" pitchFamily="34" charset="-127"/>
                  <a:ea typeface="Malgun Gothic" panose="020B0503020000020004" pitchFamily="34" charset="-127"/>
                  <a:cs typeface="Malgun Gothic"/>
                </a:rPr>
                <a:t>En ese momento, en la iglesia de Corinto, había pecados de fornicación, que ni había entre los gentiles, y casos de riña, engaño e injusticia. Es por eso que Pablo envió esta carta para señalar que hay pecados que nunca deben cometer los cristianos.</a:t>
              </a:r>
            </a:p>
            <a:p>
              <a:pPr marL="12799" marR="7385" indent="107950" algn="just">
                <a:lnSpc>
                  <a:spcPts val="1100"/>
                </a:lnSpc>
              </a:pPr>
              <a:r>
                <a:rPr lang="es-ES" sz="900" dirty="0">
                  <a:latin typeface="Malgun Gothic" panose="020B0503020000020004" pitchFamily="34" charset="-127"/>
                  <a:ea typeface="Malgun Gothic" panose="020B0503020000020004" pitchFamily="34" charset="-127"/>
                  <a:cs typeface="Malgun Gothic"/>
                </a:rPr>
                <a:t>Después de recibir la salvación, es natural que haya cambios gradualmente en nuestras vidas. Esto se debe a que el Espíritu Santo nos hace creer en la sangre del Salvador y cambia el interior del creyente poco a poco.</a:t>
              </a:r>
            </a:p>
            <a:p>
              <a:pPr marL="12799" marR="7385" indent="107950" algn="just">
                <a:lnSpc>
                  <a:spcPts val="1100"/>
                </a:lnSpc>
              </a:pPr>
              <a:r>
                <a:rPr lang="es-ES" sz="900" dirty="0">
                  <a:latin typeface="Malgun Gothic" panose="020B0503020000020004" pitchFamily="34" charset="-127"/>
                  <a:ea typeface="Malgun Gothic" panose="020B0503020000020004" pitchFamily="34" charset="-127"/>
                  <a:cs typeface="Malgun Gothic"/>
                </a:rPr>
                <a:t>Si dice que es salvo y su vida no ha cambiado en absoluto y todavía está en pecado, es difícil reconocer esa salvación. Como la palabra por sus frutos los conoceréis, si un árbol es bueno, el fruto debe ser bueno. La vida salvada está plantada o no en una persona se puede conocer al ver su vida.</a:t>
              </a:r>
            </a:p>
            <a:p>
              <a:pPr marL="12799" marR="7385" indent="107950" algn="just">
                <a:lnSpc>
                  <a:spcPts val="1100"/>
                </a:lnSpc>
              </a:pPr>
              <a:r>
                <a:rPr lang="es-ES" sz="900" dirty="0">
                  <a:latin typeface="Malgun Gothic" panose="020B0503020000020004" pitchFamily="34" charset="-127"/>
                  <a:ea typeface="Malgun Gothic" panose="020B0503020000020004" pitchFamily="34" charset="-127"/>
                  <a:cs typeface="Malgun Gothic"/>
                </a:rPr>
                <a:t>En este contexto, al mirar a los que vivían una vida equivocada en la iglesia de Corinto, dijo: ‘Vosotros cometéis el agravio, y defraudáis.’ Esto no significa que incluso si eres salvo, si haces cosas injustas, no heredarás el reino de Dios, sino que ‘si es una persona que hace injusticia, ¿es una persona salva básicamente?' Si una persona salva continúa practicando la injusticia, no puede dejar de verse como una prueba de que no haya sido salva.</a:t>
              </a:r>
            </a:p>
          </p:txBody>
        </p:sp>
        <p:sp>
          <p:nvSpPr>
            <p:cNvPr id="11" name="object 11"/>
            <p:cNvSpPr txBox="1"/>
            <p:nvPr/>
          </p:nvSpPr>
          <p:spPr>
            <a:xfrm>
              <a:off x="622663" y="3344759"/>
              <a:ext cx="4038282" cy="350942"/>
            </a:xfrm>
            <a:prstGeom prst="rect">
              <a:avLst/>
            </a:prstGeom>
          </p:spPr>
          <p:txBody>
            <a:bodyPr wrap="square" lIns="0" tIns="6921" rIns="0" bIns="0" rtlCol="0">
              <a:noAutofit/>
            </a:bodyPr>
            <a:lstStyle/>
            <a:p>
              <a:pPr indent="120650" algn="just">
                <a:lnSpc>
                  <a:spcPts val="1200"/>
                </a:lnSpc>
              </a:pPr>
              <a:r>
                <a:rPr lang="es-ES" sz="900" dirty="0">
                  <a:latin typeface="Malgun Gothic" panose="020B0503020000020004" pitchFamily="34" charset="-127"/>
                  <a:ea typeface="Malgun Gothic" panose="020B0503020000020004" pitchFamily="34" charset="-127"/>
                  <a:cs typeface="NanumBarunGothic"/>
                </a:rPr>
                <a:t>“Pero joven, ¿no sabías que el Mar Rojo no era realmente un mar? El Mar Rojo era un pantano de solo unos centímetros de profundidad."</a:t>
              </a:r>
            </a:p>
          </p:txBody>
        </p:sp>
        <p:sp>
          <p:nvSpPr>
            <p:cNvPr id="10" name="object 10"/>
            <p:cNvSpPr txBox="1"/>
            <p:nvPr/>
          </p:nvSpPr>
          <p:spPr>
            <a:xfrm>
              <a:off x="622663" y="3886099"/>
              <a:ext cx="4038282" cy="495401"/>
            </a:xfrm>
            <a:prstGeom prst="rect">
              <a:avLst/>
            </a:prstGeom>
          </p:spPr>
          <p:txBody>
            <a:bodyPr wrap="square" lIns="0" tIns="6604" rIns="0" bIns="0" rtlCol="0">
              <a:noAutofit/>
            </a:bodyPr>
            <a:lstStyle/>
            <a:p>
              <a:pPr marR="16785" indent="120650" algn="just">
                <a:lnSpc>
                  <a:spcPts val="1200"/>
                </a:lnSpc>
              </a:pPr>
              <a:r>
                <a:rPr lang="es-ES" sz="900" dirty="0">
                  <a:latin typeface="Malgun Gothic"/>
                  <a:cs typeface="Malgun Gothic"/>
                </a:rPr>
                <a:t>Habiendo presentado esta contraprueba, el teólogo dejó a este joven cristiano en confusión y desilusión, y luego emprendió su camino nuevamente. Pero poco después, escuchó otra vez la voz de Aleluya.</a:t>
              </a:r>
              <a:endParaRPr sz="900" dirty="0">
                <a:latin typeface="Malgun Gothic"/>
                <a:cs typeface="Malgun Gothic"/>
              </a:endParaRPr>
            </a:p>
          </p:txBody>
        </p:sp>
        <p:sp>
          <p:nvSpPr>
            <p:cNvPr id="9" name="object 9"/>
            <p:cNvSpPr txBox="1"/>
            <p:nvPr/>
          </p:nvSpPr>
          <p:spPr>
            <a:xfrm>
              <a:off x="622663" y="4571898"/>
              <a:ext cx="4038293" cy="309610"/>
            </a:xfrm>
            <a:prstGeom prst="rect">
              <a:avLst/>
            </a:prstGeom>
          </p:spPr>
          <p:txBody>
            <a:bodyPr wrap="square" lIns="0" tIns="6921" rIns="0" bIns="0" rtlCol="0">
              <a:noAutofit/>
            </a:bodyPr>
            <a:lstStyle/>
            <a:p>
              <a:pPr indent="120650" algn="just">
                <a:lnSpc>
                  <a:spcPts val="1200"/>
                </a:lnSpc>
              </a:pPr>
              <a:r>
                <a:rPr lang="es-ES" sz="900" dirty="0">
                  <a:latin typeface="Malgun Gothic"/>
                  <a:cs typeface="Malgun Gothic"/>
                </a:rPr>
                <a:t>El teólogo desconcertado regresó y le preguntó: "¿Y esta vez por qué?”</a:t>
              </a:r>
            </a:p>
          </p:txBody>
        </p:sp>
        <p:sp>
          <p:nvSpPr>
            <p:cNvPr id="8" name="object 8"/>
            <p:cNvSpPr txBox="1"/>
            <p:nvPr/>
          </p:nvSpPr>
          <p:spPr>
            <a:xfrm>
              <a:off x="622663" y="4991100"/>
              <a:ext cx="4043951" cy="601720"/>
            </a:xfrm>
            <a:prstGeom prst="rect">
              <a:avLst/>
            </a:prstGeom>
          </p:spPr>
          <p:txBody>
            <a:bodyPr wrap="square" lIns="0" tIns="6921" rIns="0" bIns="0" rtlCol="0">
              <a:noAutofit/>
            </a:bodyPr>
            <a:lstStyle/>
            <a:p>
              <a:pPr indent="120650" algn="just">
                <a:lnSpc>
                  <a:spcPts val="1200"/>
                </a:lnSpc>
              </a:pPr>
              <a:r>
                <a:rPr lang="es-ES" sz="900" dirty="0">
                  <a:latin typeface="Malgun Gothic" panose="020B0503020000020004" pitchFamily="34" charset="-127"/>
                  <a:ea typeface="Malgun Gothic" panose="020B0503020000020004" pitchFamily="34" charset="-127"/>
                  <a:cs typeface="NanumBarunGothic"/>
                </a:rPr>
                <a:t>“Maestro, el artículo que acabo de leer contenía una descripción de Dios que enterró en el mar todo el ejército egipcio en esa agua poco profunda que tenía solo unos centímetros de profundidad. ¡Qué milagro tan asombroso! Aleluya, alabemos al Señor.”</a:t>
              </a:r>
            </a:p>
          </p:txBody>
        </p:sp>
        <p:sp>
          <p:nvSpPr>
            <p:cNvPr id="7" name="object 7"/>
            <p:cNvSpPr txBox="1"/>
            <p:nvPr/>
          </p:nvSpPr>
          <p:spPr>
            <a:xfrm>
              <a:off x="6084262" y="5511750"/>
              <a:ext cx="4368068" cy="317550"/>
            </a:xfrm>
            <a:prstGeom prst="rect">
              <a:avLst/>
            </a:prstGeom>
          </p:spPr>
          <p:txBody>
            <a:bodyPr wrap="square" lIns="0" tIns="6635" rIns="0" bIns="0" rtlCol="0">
              <a:noAutofit/>
            </a:bodyPr>
            <a:lstStyle/>
            <a:p>
              <a:pPr indent="120650" algn="just">
                <a:lnSpc>
                  <a:spcPts val="1100"/>
                </a:lnSpc>
              </a:pPr>
              <a:r>
                <a:rPr lang="es-ES" sz="900" dirty="0">
                  <a:solidFill>
                    <a:srgbClr val="00ADEF"/>
                  </a:solidFill>
                  <a:latin typeface="Malgun Gothic"/>
                  <a:cs typeface="Malgun Gothic"/>
                </a:rPr>
                <a:t>Pero alguno dirá: Tú tienes fe, y yo tengo obras. Muéstrame tu fe sin tus obras, y yo te mostraré mi fe por mis obras.</a:t>
              </a:r>
              <a:r>
                <a:rPr sz="900" dirty="0">
                  <a:solidFill>
                    <a:srgbClr val="00ADEF"/>
                  </a:solidFill>
                  <a:latin typeface="Malgun Gothic"/>
                  <a:cs typeface="Malgun Gothic"/>
                </a:rPr>
                <a:t> (</a:t>
              </a:r>
              <a:r>
                <a:rPr lang="es-ES" sz="900" dirty="0">
                  <a:solidFill>
                    <a:srgbClr val="00ADEF"/>
                  </a:solidFill>
                  <a:latin typeface="Malgun Gothic"/>
                  <a:cs typeface="Malgun Gothic"/>
                </a:rPr>
                <a:t>Stg</a:t>
              </a:r>
              <a:r>
                <a:rPr sz="900" dirty="0">
                  <a:solidFill>
                    <a:srgbClr val="00ADEF"/>
                  </a:solidFill>
                  <a:latin typeface="Malgun Gothic"/>
                  <a:cs typeface="Malgun Gothic"/>
                </a:rPr>
                <a:t> 2:18)</a:t>
              </a:r>
              <a:endParaRPr sz="900" dirty="0">
                <a:latin typeface="Malgun Gothic"/>
                <a:cs typeface="Malgun Gothic"/>
              </a:endParaRPr>
            </a:p>
          </p:txBody>
        </p:sp>
        <p:sp>
          <p:nvSpPr>
            <p:cNvPr id="6" name="object 6"/>
            <p:cNvSpPr txBox="1"/>
            <p:nvPr/>
          </p:nvSpPr>
          <p:spPr>
            <a:xfrm>
              <a:off x="6084326" y="5876293"/>
              <a:ext cx="4366049" cy="1200327"/>
            </a:xfrm>
            <a:prstGeom prst="rect">
              <a:avLst/>
            </a:prstGeom>
          </p:spPr>
          <p:txBody>
            <a:bodyPr wrap="square" lIns="0" tIns="6254" rIns="0" bIns="0" rtlCol="0">
              <a:noAutofit/>
            </a:bodyPr>
            <a:lstStyle/>
            <a:p>
              <a:pPr marL="12700" indent="107950" algn="just">
                <a:lnSpc>
                  <a:spcPts val="1100"/>
                </a:lnSpc>
                <a:spcBef>
                  <a:spcPts val="45"/>
                </a:spcBef>
              </a:pPr>
              <a:r>
                <a:rPr lang="es-ES" sz="900" dirty="0">
                  <a:latin typeface="Malgun Gothic"/>
                  <a:cs typeface="Malgun Gothic"/>
                </a:rPr>
                <a:t>Porque como el cuerpo sin espíritu está muerto, así también la fe sin obras está muerta. (Stg 2:26)</a:t>
              </a:r>
            </a:p>
            <a:p>
              <a:pPr marL="12700" indent="107950" algn="just">
                <a:lnSpc>
                  <a:spcPts val="1100"/>
                </a:lnSpc>
                <a:spcBef>
                  <a:spcPts val="45"/>
                </a:spcBef>
              </a:pPr>
              <a:r>
                <a:rPr lang="es-ES" sz="900" dirty="0">
                  <a:latin typeface="Malgun Gothic"/>
                  <a:cs typeface="Malgun Gothic"/>
                </a:rPr>
                <a:t>1 Corintios 6: 8~11 citado anteriormente, en conclusión es que habéis sido fornicarios, idólatras, adúlteros, afeminados y con muchos pecados, pero ahora sois santificados y justificados, pero si continúa en medio de la suciedad, ¿será obra de una persona salva?, es una fuerte reprensión.</a:t>
              </a:r>
            </a:p>
            <a:p>
              <a:pPr marL="12700" indent="107950" algn="just">
                <a:lnSpc>
                  <a:spcPts val="1100"/>
                </a:lnSpc>
                <a:spcBef>
                  <a:spcPts val="45"/>
                </a:spcBef>
              </a:pPr>
              <a:r>
                <a:rPr lang="es-ES" sz="900" dirty="0">
                  <a:latin typeface="Malgun Gothic"/>
                  <a:cs typeface="Malgun Gothic"/>
                </a:rPr>
                <a:t>Lo mismo con nosotros. Debemos probarnos a nosotros mismos y examinar si realmente tenemos la fe de vida (2Co 13:5).</a:t>
              </a:r>
            </a:p>
            <a:p>
              <a:pPr marL="12700" indent="107950" algn="just">
                <a:lnSpc>
                  <a:spcPts val="1100"/>
                </a:lnSpc>
                <a:spcBef>
                  <a:spcPts val="45"/>
                </a:spcBef>
              </a:pPr>
              <a:r>
                <a:rPr lang="es-ES" sz="900" dirty="0">
                  <a:latin typeface="Malgun Gothic"/>
                  <a:cs typeface="Malgun Gothic"/>
                </a:rPr>
                <a:t>La Biblia dice que la persona que es guiada por el Espíritu de Dios es el Hijo de Dios (Ro 8:14). Aquellos que han sido renacidos así deben mostrar el fruto del Espíritu Santo como prueba por la guía del Espíritu Santo.</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88</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89</a:t>
              </a:r>
              <a:endParaRPr sz="1000">
                <a:latin typeface="Times New Roman"/>
                <a:cs typeface="Times New Roman"/>
              </a:endParaRPr>
            </a:p>
          </p:txBody>
        </p:sp>
        <p:sp>
          <p:nvSpPr>
            <p:cNvPr id="2" name="object 2"/>
            <p:cNvSpPr txBox="1"/>
            <p:nvPr/>
          </p:nvSpPr>
          <p:spPr>
            <a:xfrm>
              <a:off x="6880376" y="590425"/>
              <a:ext cx="3815246" cy="812305"/>
            </a:xfrm>
            <a:prstGeom prst="rect">
              <a:avLst/>
            </a:prstGeom>
          </p:spPr>
          <p:txBody>
            <a:bodyPr wrap="square" lIns="0" tIns="4621" rIns="0" bIns="0" rtlCol="0">
              <a:noAutofit/>
            </a:bodyPr>
            <a:lstStyle/>
            <a:p>
              <a:pPr algn="just">
                <a:lnSpc>
                  <a:spcPts val="1400"/>
                </a:lnSpc>
              </a:pPr>
              <a:endParaRPr lang="es-ES" sz="1000" dirty="0">
                <a:latin typeface="Malgun Gothic" panose="020B0503020000020004" pitchFamily="34" charset="-127"/>
                <a:ea typeface="Malgun Gothic" panose="020B0503020000020004" pitchFamily="34" charset="-127"/>
              </a:endParaRPr>
            </a:p>
            <a:p>
              <a:pPr marL="331257" marR="273642" indent="57" algn="just">
                <a:lnSpc>
                  <a:spcPts val="1400"/>
                </a:lnSpc>
                <a:spcBef>
                  <a:spcPts val="70"/>
                </a:spcBef>
              </a:pPr>
              <a:r>
                <a:rPr lang="es-ES" sz="1000" dirty="0">
                  <a:solidFill>
                    <a:srgbClr val="00ADEF"/>
                  </a:solidFill>
                  <a:latin typeface="Malgun Gothic" panose="020B0503020000020004" pitchFamily="34" charset="-127"/>
                  <a:ea typeface="Malgun Gothic" panose="020B0503020000020004" pitchFamily="34" charset="-127"/>
                  <a:cs typeface="Malgun Gothic"/>
                </a:rPr>
                <a:t>En 1 Corintios 6: 9 dice que “los injustos no heredarán el reino de Dios”, ¿esta palabra correponde también a aquellos que son salvos?</a:t>
              </a:r>
            </a:p>
          </p:txBody>
        </p:sp>
        <p:sp>
          <p:nvSpPr>
            <p:cNvPr id="41" name="object 7">
              <a:extLst>
                <a:ext uri="{FF2B5EF4-FFF2-40B4-BE49-F238E27FC236}">
                  <a16:creationId xmlns:a16="http://schemas.microsoft.com/office/drawing/2014/main" id="{9EC65931-5565-4F00-AD85-C52A3F97E538}"/>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42" name="object 3">
              <a:extLst>
                <a:ext uri="{FF2B5EF4-FFF2-40B4-BE49-F238E27FC236}">
                  <a16:creationId xmlns:a16="http://schemas.microsoft.com/office/drawing/2014/main" id="{2423915C-B821-4681-A03E-1D37C767EC52}"/>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TotalTime>
  <Words>1573</Words>
  <Application>Microsoft Office PowerPoint</Application>
  <PresentationFormat>사용자 지정</PresentationFormat>
  <Paragraphs>78</Paragraphs>
  <Slides>4</Slides>
  <Notes>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Malgun Gothic</vt:lpstr>
      <vt:lpstr>Arial</vt:lpstr>
      <vt:lpstr>Calibri</vt:lpstr>
      <vt:lpstr>Impact</vt:lpstr>
      <vt:lpstr>Times New Roman</vt:lpstr>
      <vt:lpstr>Office Theme</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46</cp:revision>
  <dcterms:modified xsi:type="dcterms:W3CDTF">2022-09-17T21:28:30Z</dcterms:modified>
</cp:coreProperties>
</file>